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10058400" cx="7772400"/>
  <p:notesSz cx="6858000" cy="9144000"/>
  <p:embeddedFontLst>
    <p:embeddedFont>
      <p:font typeface="Nunito SemiBold"/>
      <p:regular r:id="rId9"/>
      <p:bold r:id="rId10"/>
      <p:italic r:id="rId11"/>
      <p:boldItalic r:id="rId12"/>
    </p:embeddedFont>
    <p:embeddedFont>
      <p:font typeface="Nuni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8BED28-EEF9-403A-8BB9-631BCA3CD555}">
  <a:tblStyle styleId="{5A8BED28-EEF9-403A-8BB9-631BCA3CD5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SemiBold-italic.fntdata"/><Relationship Id="rId10" Type="http://schemas.openxmlformats.org/officeDocument/2006/relationships/font" Target="fonts/NunitoSemiBold-bold.fntdata"/><Relationship Id="rId13" Type="http://schemas.openxmlformats.org/officeDocument/2006/relationships/font" Target="fonts/Nunito-regular.fntdata"/><Relationship Id="rId12" Type="http://schemas.openxmlformats.org/officeDocument/2006/relationships/font" Target="fonts/Nunito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NunitoSemiBold-regular.fntdata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6" Type="http://schemas.openxmlformats.org/officeDocument/2006/relationships/font" Target="fonts/Nuni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b61da9df4_0_0:notes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b61da9d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498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5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80001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600" cy="7225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429125" y="1369175"/>
            <a:ext cx="23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Insert your name here</a:t>
            </a:r>
            <a:endParaRPr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079675" y="2190750"/>
            <a:ext cx="1959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Write class/grade here</a:t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829250" y="2190750"/>
            <a:ext cx="2247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Write topic name here</a:t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44350" y="5563638"/>
            <a:ext cx="6683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Provide a brief lesson overview here.  Where possible, embed youtube/website links in the description so teachers can just click on those links from the overview.  Then delete this comment.</a:t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124475" y="319600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Include a list of materials here (then delete this comment)</a:t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44350" y="7939700"/>
            <a:ext cx="677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Write your outcomes that the assignment meets here (and delete this comment)</a:t>
            </a:r>
            <a:endParaRPr sz="1200"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124475" y="4054175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➔"/>
            </a:pP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Add any additional notes here (delete comment afterwards)</a:t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44350" y="3381375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Insert an original photograph of the finished project here so teachers have an idea of the end product - this will also be the photo used to represent your lesson on the SAEA website. Delete this comment.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395250" y="954500"/>
            <a:ext cx="6953400" cy="671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395250" y="439500"/>
            <a:ext cx="6981900" cy="9179400"/>
          </a:xfrm>
          <a:prstGeom prst="rect">
            <a:avLst/>
          </a:prstGeom>
          <a:noFill/>
          <a:ln cap="flat" cmpd="sng" w="38100">
            <a:solidFill>
              <a:srgbClr val="706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803625" y="954500"/>
            <a:ext cx="62925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1.  Using brief, clear, explanations and original images, explain step-by-step how to complete the lesson/assignment.  Please use original photos without student names attached or credit photos obtained online with a “Retrieved from: URL site” underneath those photos to credit other people’s materials.  </a:t>
            </a:r>
            <a:r>
              <a:rPr b="1" lang="en" sz="1300">
                <a:solidFill>
                  <a:schemeClr val="dk2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The steps must be kept to this page only (no adding extra pages)</a:t>
            </a:r>
            <a:endParaRPr b="1" sz="1300">
              <a:solidFill>
                <a:schemeClr val="dk2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69" name="Google Shape;69;p14"/>
          <p:cNvGraphicFramePr/>
          <p:nvPr/>
        </p:nvGraphicFramePr>
        <p:xfrm>
          <a:off x="390375" y="8008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{5A8BED28-EEF9-403A-8BB9-631BCA3CD555}</a:tableStyleId>
              </a:tblPr>
              <a:tblGrid>
                <a:gridCol w="775775"/>
                <a:gridCol w="775775"/>
                <a:gridCol w="775775"/>
                <a:gridCol w="775775"/>
                <a:gridCol w="775775"/>
                <a:gridCol w="775775"/>
                <a:gridCol w="775775"/>
                <a:gridCol w="775775"/>
                <a:gridCol w="775775"/>
              </a:tblGrid>
              <a:tr h="391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Level #</a:t>
                      </a:r>
                      <a:endParaRPr sz="8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6-5</a:t>
                      </a:r>
                      <a:endParaRPr sz="8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4-1</a:t>
                      </a:r>
                      <a:endParaRPr sz="8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Insuff. Evidence</a:t>
                      </a:r>
                      <a:endParaRPr sz="8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Absent Evidence</a:t>
                      </a:r>
                      <a:endParaRPr sz="8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1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Description</a:t>
                      </a:r>
                      <a:endParaRPr sz="7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Excellent </a:t>
                      </a:r>
                      <a:endParaRPr sz="7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Advanced Proficiency  </a:t>
                      </a:r>
                      <a:endParaRPr sz="7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Proficient </a:t>
                      </a:r>
                      <a:endParaRPr sz="7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Approaching Proficiency </a:t>
                      </a:r>
                      <a:endParaRPr sz="7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Basic Knowledge</a:t>
                      </a:r>
                      <a:endParaRPr sz="7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  Limited Understanding</a:t>
                      </a:r>
                      <a:endParaRPr sz="7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Insufficient Evidence </a:t>
                      </a:r>
                      <a:endParaRPr sz="7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NHI / Redo</a:t>
                      </a:r>
                      <a:endParaRPr sz="7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Adjectives</a:t>
                      </a:r>
                      <a:endParaRPr sz="7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 Flawless</a:t>
                      </a:r>
                      <a:endParaRPr sz="5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 Exceeds expectations</a:t>
                      </a:r>
                      <a:endParaRPr sz="5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 Mastery of skills/concepts</a:t>
                      </a:r>
                      <a:endParaRPr sz="5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 Above grade level</a:t>
                      </a:r>
                      <a:endParaRPr sz="5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 Strong</a:t>
                      </a:r>
                      <a:endParaRPr sz="5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 Advanced</a:t>
                      </a:r>
                      <a:endParaRPr sz="5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 Exceeds expectations</a:t>
                      </a:r>
                      <a:endParaRPr sz="5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 Good</a:t>
                      </a:r>
                      <a:endParaRPr sz="5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 Meets expectations</a:t>
                      </a:r>
                      <a:endParaRPr sz="5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 Complete understanding of skills/concepts</a:t>
                      </a:r>
                      <a:endParaRPr sz="5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 Okay</a:t>
                      </a:r>
                      <a:endParaRPr sz="5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 Developing skills and understanding of concept</a:t>
                      </a:r>
                      <a:endParaRPr sz="5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 Successful in some areas but needs improvement in other areas</a:t>
                      </a:r>
                      <a:endParaRPr sz="5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 Demonstrates  moderate skills/understanding of concept</a:t>
                      </a:r>
                      <a:endParaRPr sz="5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 Inconsistent </a:t>
                      </a:r>
                      <a:endParaRPr sz="5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 Partially grasps skill/concept</a:t>
                      </a:r>
                      <a:endParaRPr sz="5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 Limited and low quality </a:t>
                      </a:r>
                      <a:endParaRPr sz="5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 Incomplete</a:t>
                      </a:r>
                      <a:endParaRPr sz="5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 Missing key components</a:t>
                      </a:r>
                      <a:endParaRPr sz="5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 Considerably below grade level</a:t>
                      </a:r>
                      <a:endParaRPr sz="5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 Student has not submitted evidence of work and/or student has submitted plagiarized or copied work as their own</a:t>
                      </a:r>
                      <a:endParaRPr sz="50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0" name="Google Shape;70;p14"/>
          <p:cNvSpPr txBox="1"/>
          <p:nvPr/>
        </p:nvSpPr>
        <p:spPr>
          <a:xfrm>
            <a:off x="1854525" y="7667600"/>
            <a:ext cx="5522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 SemiBold"/>
              <a:buChar char="➔"/>
            </a:pPr>
            <a:r>
              <a:rPr lang="en" sz="13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10 POINT GRADING SCALE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523875" y="6829425"/>
            <a:ext cx="6292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Include how to assess the assignment in the section below - feel free to use the 10 point grading scale to assess outcomes on previous page or delete that and add your own information (delete this comment)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